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74" r:id="rId5"/>
    <p:sldId id="273" r:id="rId6"/>
    <p:sldId id="275" r:id="rId7"/>
    <p:sldId id="276" r:id="rId8"/>
    <p:sldId id="267" r:id="rId9"/>
    <p:sldId id="277" r:id="rId10"/>
    <p:sldId id="278" r:id="rId11"/>
    <p:sldId id="270" r:id="rId12"/>
    <p:sldId id="268" r:id="rId13"/>
    <p:sldId id="269" r:id="rId14"/>
    <p:sldId id="271" r:id="rId15"/>
    <p:sldId id="272" r:id="rId16"/>
    <p:sldId id="266" r:id="rId17"/>
    <p:sldId id="262" r:id="rId1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96" y="-6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F4D652-FBD9-4507-A350-E0C784C75B0A}" type="datetimeFigureOut">
              <a:rPr lang="zh-TW" altLang="en-US" smtClean="0"/>
              <a:t>2014/1/6</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B33BEF-53CB-464F-A37F-6DDE3967089B}" type="slidenum">
              <a:rPr lang="zh-TW" altLang="en-US" smtClean="0"/>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BB33BEF-53CB-464F-A37F-6DDE3967089B}" type="slidenum">
              <a:rPr lang="zh-TW" altLang="en-US" smtClean="0"/>
              <a:t>2</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D9BAD2C-0C5A-484E-BC4A-B39A54D11485}" type="datetime1">
              <a:rPr lang="zh-TW" altLang="en-US" smtClean="0"/>
              <a:t>2014/1/6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9E22E8F-4368-4E4C-A2FD-3D879EBFA6B7}" type="datetime1">
              <a:rPr lang="zh-TW" altLang="en-US" smtClean="0"/>
              <a:t>2014/1/6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DA48C50-89D8-4B52-9392-41CC0F65430B}" type="datetime1">
              <a:rPr lang="zh-TW" altLang="en-US" smtClean="0"/>
              <a:t>2014/1/6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B5487A2-E662-40BD-A4DB-F6D1A9366FAE}" type="datetime1">
              <a:rPr lang="zh-TW" altLang="en-US" smtClean="0"/>
              <a:t>2014/1/6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E64E02E1-3E90-436C-9E1E-45AD183584EE}" type="datetime1">
              <a:rPr lang="zh-TW" altLang="en-US" smtClean="0"/>
              <a:t>2014/1/6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D76F04CC-B89B-4DCF-BBA9-C0A9DC9024A3}" type="datetime1">
              <a:rPr lang="zh-TW" altLang="en-US" smtClean="0"/>
              <a:t>2014/1/6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D4FF4494-15B0-441C-BFD2-276E8F8DFF9B}" type="datetime1">
              <a:rPr lang="zh-TW" altLang="en-US" smtClean="0"/>
              <a:t>2014/1/6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D95A2DEE-10E2-4954-816C-CA85D0E65490}" type="datetime1">
              <a:rPr lang="zh-TW" altLang="en-US" smtClean="0"/>
              <a:t>2014/1/6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413CA53-0F77-490D-920C-BF3C30C6CDD6}" type="datetime1">
              <a:rPr lang="zh-TW" altLang="en-US" smtClean="0"/>
              <a:t>2014/1/6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8AFFBD1-B44E-4A11-BCA7-C3DC01E5709D}" type="datetime1">
              <a:rPr lang="zh-TW" altLang="en-US" smtClean="0"/>
              <a:t>2014/1/6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BA11758-B40B-434A-9008-E1C4A277C1A4}" type="datetime1">
              <a:rPr lang="zh-TW" altLang="en-US" smtClean="0"/>
              <a:t>2014/1/6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1C8F6-EF4B-4C74-80F4-BC4A41CE2859}" type="datetime1">
              <a:rPr lang="zh-TW" altLang="en-US" smtClean="0"/>
              <a:t>2014/1/6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BB7-265A-403C-9275-D587AB510ED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zh.wikipedia.org/wiki/M-sequence" TargetMode="External"/><Relationship Id="rId2" Type="http://schemas.openxmlformats.org/officeDocument/2006/relationships/hyperlink" Target="http://eager.pixnet.net/blog/post/670161-%5B%E8%BD%89%E9%8C%84%5Dadpcm" TargetMode="External"/><Relationship Id="rId1" Type="http://schemas.openxmlformats.org/officeDocument/2006/relationships/slideLayout" Target="../slideLayouts/slideLayout2.xml"/><Relationship Id="rId4" Type="http://schemas.openxmlformats.org/officeDocument/2006/relationships/hyperlink" Target="http://www.stmopen.net/modeling-and-optimizing-of-the-information-hiding-communication-system-over-streaming-medi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Autofit/>
          </a:bodyPr>
          <a:lstStyle/>
          <a:p>
            <a:r>
              <a:rPr lang="en-US" altLang="zh-TW" sz="3600" dirty="0" smtClean="0"/>
              <a:t>An Approach of Covert Communication Based on the </a:t>
            </a:r>
            <a:r>
              <a:rPr lang="en-US" altLang="zh-TW" sz="3600" dirty="0" smtClean="0"/>
              <a:t>Adaptive </a:t>
            </a:r>
            <a:r>
              <a:rPr lang="en-US" altLang="zh-TW" sz="3600" dirty="0" err="1" smtClean="0"/>
              <a:t>Steganography</a:t>
            </a:r>
            <a:r>
              <a:rPr lang="en-US" altLang="zh-TW" sz="3600" dirty="0" smtClean="0"/>
              <a:t> Scheme on Voice over IP </a:t>
            </a:r>
            <a:endParaRPr lang="zh-TW" altLang="en-US" sz="3600" dirty="0"/>
          </a:p>
        </p:txBody>
      </p:sp>
      <p:sp>
        <p:nvSpPr>
          <p:cNvPr id="3" name="副標題 2"/>
          <p:cNvSpPr>
            <a:spLocks noGrp="1"/>
          </p:cNvSpPr>
          <p:nvPr>
            <p:ph type="subTitle" idx="1"/>
          </p:nvPr>
        </p:nvSpPr>
        <p:spPr>
          <a:xfrm>
            <a:off x="1371600" y="4221088"/>
            <a:ext cx="6400800" cy="1944216"/>
          </a:xfrm>
        </p:spPr>
        <p:txBody>
          <a:bodyPr>
            <a:normAutofit fontScale="55000" lnSpcReduction="20000"/>
          </a:bodyPr>
          <a:lstStyle/>
          <a:p>
            <a:r>
              <a:rPr lang="en-US" altLang="zh-TW" dirty="0" err="1" smtClean="0"/>
              <a:t>Yongfeng</a:t>
            </a:r>
            <a:r>
              <a:rPr lang="en-US" altLang="zh-TW" dirty="0" smtClean="0"/>
              <a:t> </a:t>
            </a:r>
            <a:r>
              <a:rPr lang="en-US" altLang="zh-TW" dirty="0" err="1" smtClean="0"/>
              <a:t>Huang;Rui</a:t>
            </a:r>
            <a:r>
              <a:rPr lang="en-US" altLang="zh-TW" dirty="0" smtClean="0"/>
              <a:t> </a:t>
            </a:r>
            <a:r>
              <a:rPr lang="en-US" altLang="zh-TW" dirty="0" smtClean="0"/>
              <a:t>Miao </a:t>
            </a:r>
            <a:r>
              <a:rPr lang="en-US" altLang="zh-TW" dirty="0" smtClean="0"/>
              <a:t>Department </a:t>
            </a:r>
            <a:r>
              <a:rPr lang="en-US" altLang="zh-TW" dirty="0" smtClean="0"/>
              <a:t>of Electronic Engineering, </a:t>
            </a:r>
            <a:r>
              <a:rPr lang="en-US" altLang="zh-TW" dirty="0" err="1" smtClean="0"/>
              <a:t>Tsinghua</a:t>
            </a:r>
            <a:r>
              <a:rPr lang="en-US" altLang="zh-TW" dirty="0" smtClean="0"/>
              <a:t> </a:t>
            </a:r>
            <a:r>
              <a:rPr lang="en-US" altLang="zh-TW" dirty="0" smtClean="0"/>
              <a:t>University,  </a:t>
            </a:r>
            <a:r>
              <a:rPr lang="en-US" altLang="zh-TW" dirty="0" smtClean="0"/>
              <a:t>Beijing</a:t>
            </a:r>
            <a:r>
              <a:rPr lang="en-US" altLang="zh-TW" dirty="0" smtClean="0"/>
              <a:t>, </a:t>
            </a:r>
            <a:r>
              <a:rPr lang="en-US" altLang="zh-TW" dirty="0" smtClean="0"/>
              <a:t>China</a:t>
            </a:r>
          </a:p>
          <a:p>
            <a:endParaRPr lang="en-US" altLang="zh-TW" dirty="0" smtClean="0"/>
          </a:p>
          <a:p>
            <a:r>
              <a:rPr lang="en-US" altLang="zh-TW" dirty="0" smtClean="0"/>
              <a:t>Communications (ICC), 2011 IEEE </a:t>
            </a:r>
            <a:r>
              <a:rPr lang="en-US" altLang="zh-TW" dirty="0" smtClean="0"/>
              <a:t>International Conference on</a:t>
            </a:r>
          </a:p>
          <a:p>
            <a:endParaRPr lang="en-US" altLang="zh-TW" dirty="0" smtClean="0"/>
          </a:p>
          <a:p>
            <a:r>
              <a:rPr lang="en-US" altLang="zh-TW" dirty="0" err="1" smtClean="0"/>
              <a:t>Speaker:Nillson</a:t>
            </a:r>
            <a:endParaRPr lang="en-US" altLang="zh-TW" dirty="0" smtClean="0"/>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1</a:t>
            </a:fld>
            <a:endParaRPr lang="zh-TW"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Adaptive </a:t>
            </a:r>
            <a:r>
              <a:rPr lang="en-US" altLang="zh-TW" dirty="0" err="1" smtClean="0"/>
              <a:t>steganography</a:t>
            </a:r>
            <a:r>
              <a:rPr lang="en-US" altLang="zh-TW" dirty="0" smtClean="0"/>
              <a:t> in VOIP(cont.)</a:t>
            </a:r>
            <a:endParaRPr lang="zh-TW" altLang="en-US" dirty="0"/>
          </a:p>
        </p:txBody>
      </p:sp>
      <p:sp>
        <p:nvSpPr>
          <p:cNvPr id="3" name="內容版面配置區 2"/>
          <p:cNvSpPr>
            <a:spLocks noGrp="1"/>
          </p:cNvSpPr>
          <p:nvPr>
            <p:ph idx="1"/>
          </p:nvPr>
        </p:nvSpPr>
        <p:spPr/>
        <p:txBody>
          <a:bodyPr/>
          <a:lstStyle/>
          <a:p>
            <a:r>
              <a:rPr lang="en-US" altLang="zh-TW" dirty="0" smtClean="0"/>
              <a:t>Retrieving </a:t>
            </a:r>
            <a:r>
              <a:rPr lang="en-US" altLang="zh-TW" dirty="0" smtClean="0"/>
              <a:t>algorithm</a:t>
            </a:r>
          </a:p>
          <a:p>
            <a:pPr lvl="1"/>
            <a:r>
              <a:rPr lang="en-US" altLang="zh-TW" dirty="0" smtClean="0"/>
              <a:t>According </a:t>
            </a:r>
            <a:r>
              <a:rPr lang="en-US" altLang="zh-TW" dirty="0" smtClean="0"/>
              <a:t>to the same principles and the identical parameters as the embedding algorithm, when the sample value is no overflow, the embedded secret message can be retrieved synchronously</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10</a:t>
            </a:fld>
            <a:endParaRPr lang="zh-TW"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Experimental results and </a:t>
            </a:r>
            <a:r>
              <a:rPr lang="en-US" altLang="zh-TW" dirty="0" smtClean="0"/>
              <a:t>analysis</a:t>
            </a:r>
            <a:endParaRPr lang="zh-TW" altLang="en-US" dirty="0"/>
          </a:p>
        </p:txBody>
      </p:sp>
      <p:sp>
        <p:nvSpPr>
          <p:cNvPr id="3" name="內容版面配置區 2"/>
          <p:cNvSpPr>
            <a:spLocks noGrp="1"/>
          </p:cNvSpPr>
          <p:nvPr>
            <p:ph idx="1"/>
          </p:nvPr>
        </p:nvSpPr>
        <p:spPr/>
        <p:txBody>
          <a:bodyPr/>
          <a:lstStyle/>
          <a:p>
            <a:r>
              <a:rPr lang="en-US" altLang="zh-TW" dirty="0" smtClean="0"/>
              <a:t> </a:t>
            </a:r>
            <a:r>
              <a:rPr lang="en-US" altLang="zh-TW" dirty="0" smtClean="0"/>
              <a:t>Objective </a:t>
            </a:r>
            <a:r>
              <a:rPr lang="en-US" altLang="zh-TW" dirty="0" smtClean="0"/>
              <a:t>Testing for the Speech </a:t>
            </a:r>
            <a:r>
              <a:rPr lang="en-US" altLang="zh-TW" dirty="0" smtClean="0"/>
              <a:t>Quality</a:t>
            </a:r>
          </a:p>
          <a:p>
            <a:pPr lvl="1"/>
            <a:r>
              <a:rPr lang="en-US" altLang="zh-TW" dirty="0" smtClean="0"/>
              <a:t>Overall </a:t>
            </a:r>
            <a:r>
              <a:rPr lang="en-US" altLang="zh-TW" dirty="0" smtClean="0"/>
              <a:t>Test</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11</a:t>
            </a:fld>
            <a:endParaRPr lang="zh-TW" altLang="en-US"/>
          </a:p>
        </p:txBody>
      </p:sp>
      <p:pic>
        <p:nvPicPr>
          <p:cNvPr id="5" name="內容版面配置區 4" descr="114.PNG"/>
          <p:cNvPicPr>
            <a:picLocks noChangeAspect="1"/>
          </p:cNvPicPr>
          <p:nvPr/>
        </p:nvPicPr>
        <p:blipFill>
          <a:blip r:embed="rId2" cstate="print"/>
          <a:stretch>
            <a:fillRect/>
          </a:stretch>
        </p:blipFill>
        <p:spPr>
          <a:xfrm>
            <a:off x="683568" y="2708920"/>
            <a:ext cx="7992888" cy="384809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Experimental results and </a:t>
            </a:r>
            <a:r>
              <a:rPr lang="en-US" altLang="zh-TW" dirty="0" smtClean="0"/>
              <a:t>analysis(cont.)</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12</a:t>
            </a:fld>
            <a:endParaRPr lang="zh-TW" altLang="en-US"/>
          </a:p>
        </p:txBody>
      </p:sp>
      <p:sp>
        <p:nvSpPr>
          <p:cNvPr id="6" name="內容版面配置區 5"/>
          <p:cNvSpPr>
            <a:spLocks noGrp="1"/>
          </p:cNvSpPr>
          <p:nvPr>
            <p:ph idx="1"/>
          </p:nvPr>
        </p:nvSpPr>
        <p:spPr/>
        <p:txBody>
          <a:bodyPr/>
          <a:lstStyle/>
          <a:p>
            <a:r>
              <a:rPr lang="en-US" altLang="zh-TW" dirty="0" smtClean="0"/>
              <a:t>Objective Testing for the Speech Quality</a:t>
            </a:r>
            <a:r>
              <a:rPr lang="en-US" altLang="zh-TW" dirty="0" smtClean="0"/>
              <a:t> </a:t>
            </a:r>
          </a:p>
          <a:p>
            <a:pPr lvl="1"/>
            <a:r>
              <a:rPr lang="en-US" altLang="zh-TW" dirty="0" smtClean="0"/>
              <a:t>Characteristic </a:t>
            </a:r>
            <a:r>
              <a:rPr lang="en-US" altLang="zh-TW" dirty="0" smtClean="0"/>
              <a:t>curve of </a:t>
            </a:r>
            <a:endParaRPr lang="zh-TW" altLang="en-US" dirty="0"/>
          </a:p>
        </p:txBody>
      </p:sp>
      <p:pic>
        <p:nvPicPr>
          <p:cNvPr id="7" name="圖片 6" descr="浪打.PNG"/>
          <p:cNvPicPr>
            <a:picLocks noChangeAspect="1"/>
          </p:cNvPicPr>
          <p:nvPr/>
        </p:nvPicPr>
        <p:blipFill>
          <a:blip r:embed="rId2" cstate="print"/>
          <a:stretch>
            <a:fillRect/>
          </a:stretch>
        </p:blipFill>
        <p:spPr>
          <a:xfrm>
            <a:off x="4499992" y="2204864"/>
            <a:ext cx="432048" cy="432048"/>
          </a:xfrm>
          <a:prstGeom prst="rect">
            <a:avLst/>
          </a:prstGeom>
        </p:spPr>
      </p:pic>
      <p:pic>
        <p:nvPicPr>
          <p:cNvPr id="9" name="圖片 8" descr="115.PNG"/>
          <p:cNvPicPr>
            <a:picLocks noChangeAspect="1"/>
          </p:cNvPicPr>
          <p:nvPr/>
        </p:nvPicPr>
        <p:blipFill>
          <a:blip r:embed="rId3" cstate="print"/>
          <a:stretch>
            <a:fillRect/>
          </a:stretch>
        </p:blipFill>
        <p:spPr>
          <a:xfrm>
            <a:off x="1547664" y="2708920"/>
            <a:ext cx="5760640" cy="388464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Experimental results and analysis(cont.)</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13</a:t>
            </a:fld>
            <a:endParaRPr lang="zh-TW" altLang="en-US"/>
          </a:p>
        </p:txBody>
      </p:sp>
      <p:sp>
        <p:nvSpPr>
          <p:cNvPr id="7" name="內容版面配置區 6"/>
          <p:cNvSpPr>
            <a:spLocks noGrp="1"/>
          </p:cNvSpPr>
          <p:nvPr>
            <p:ph idx="1"/>
          </p:nvPr>
        </p:nvSpPr>
        <p:spPr/>
        <p:txBody>
          <a:bodyPr/>
          <a:lstStyle/>
          <a:p>
            <a:r>
              <a:rPr lang="en-US" altLang="zh-TW" dirty="0" smtClean="0"/>
              <a:t>Objective Testing for the Speech Quality </a:t>
            </a:r>
            <a:endParaRPr lang="en-US" altLang="zh-TW" dirty="0" smtClean="0"/>
          </a:p>
          <a:p>
            <a:pPr lvl="1"/>
            <a:r>
              <a:rPr lang="en-US" altLang="zh-TW" dirty="0" smtClean="0"/>
              <a:t>Characteristic </a:t>
            </a:r>
            <a:r>
              <a:rPr lang="en-US" altLang="zh-TW" dirty="0" smtClean="0"/>
              <a:t>curve of </a:t>
            </a:r>
            <a:r>
              <a:rPr lang="en-US" altLang="zh-TW" dirty="0" smtClean="0"/>
              <a:t>N</a:t>
            </a:r>
            <a:endParaRPr lang="zh-TW" altLang="en-US" dirty="0"/>
          </a:p>
        </p:txBody>
      </p:sp>
      <p:pic>
        <p:nvPicPr>
          <p:cNvPr id="8" name="圖片 7" descr="116.PNG"/>
          <p:cNvPicPr>
            <a:picLocks noChangeAspect="1"/>
          </p:cNvPicPr>
          <p:nvPr/>
        </p:nvPicPr>
        <p:blipFill>
          <a:blip r:embed="rId2" cstate="print"/>
          <a:stretch>
            <a:fillRect/>
          </a:stretch>
        </p:blipFill>
        <p:spPr>
          <a:xfrm>
            <a:off x="1187624" y="2780928"/>
            <a:ext cx="6552728" cy="3431853"/>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Experimental results and analysis(cont.)</a:t>
            </a:r>
            <a:endParaRPr lang="zh-TW" altLang="en-US" dirty="0"/>
          </a:p>
        </p:txBody>
      </p:sp>
      <p:sp>
        <p:nvSpPr>
          <p:cNvPr id="3" name="內容版面配置區 2"/>
          <p:cNvSpPr>
            <a:spLocks noGrp="1"/>
          </p:cNvSpPr>
          <p:nvPr>
            <p:ph idx="1"/>
          </p:nvPr>
        </p:nvSpPr>
        <p:spPr/>
        <p:txBody>
          <a:bodyPr/>
          <a:lstStyle/>
          <a:p>
            <a:r>
              <a:rPr lang="en-US" altLang="zh-TW" dirty="0" smtClean="0"/>
              <a:t>Subjective Testing based ABX </a:t>
            </a:r>
            <a:r>
              <a:rPr lang="en-US" altLang="zh-TW" dirty="0" smtClean="0"/>
              <a:t>method</a:t>
            </a:r>
          </a:p>
          <a:p>
            <a:pPr>
              <a:buNone/>
            </a:pPr>
            <a:r>
              <a:rPr lang="en-US" altLang="zh-TW" dirty="0" smtClean="0"/>
              <a:t> </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14</a:t>
            </a:fld>
            <a:endParaRPr lang="zh-TW" altLang="en-US"/>
          </a:p>
        </p:txBody>
      </p:sp>
      <p:pic>
        <p:nvPicPr>
          <p:cNvPr id="5" name="圖片 4" descr="117.PNG"/>
          <p:cNvPicPr>
            <a:picLocks noChangeAspect="1"/>
          </p:cNvPicPr>
          <p:nvPr/>
        </p:nvPicPr>
        <p:blipFill>
          <a:blip r:embed="rId2" cstate="print"/>
          <a:stretch>
            <a:fillRect/>
          </a:stretch>
        </p:blipFill>
        <p:spPr>
          <a:xfrm>
            <a:off x="1475656" y="2204864"/>
            <a:ext cx="5760640" cy="414441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Experimental results and analysis(cont.)</a:t>
            </a:r>
            <a:endParaRPr lang="zh-TW" altLang="en-US" dirty="0"/>
          </a:p>
        </p:txBody>
      </p:sp>
      <p:sp>
        <p:nvSpPr>
          <p:cNvPr id="3" name="內容版面配置區 2"/>
          <p:cNvSpPr>
            <a:spLocks noGrp="1"/>
          </p:cNvSpPr>
          <p:nvPr>
            <p:ph idx="1"/>
          </p:nvPr>
        </p:nvSpPr>
        <p:spPr/>
        <p:txBody>
          <a:bodyPr/>
          <a:lstStyle/>
          <a:p>
            <a:r>
              <a:rPr lang="en-US" altLang="zh-TW" dirty="0" smtClean="0"/>
              <a:t>Performance against the RS </a:t>
            </a:r>
            <a:r>
              <a:rPr lang="en-US" altLang="zh-TW" dirty="0" err="1" smtClean="0"/>
              <a:t>Steganalysis</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15</a:t>
            </a:fld>
            <a:endParaRPr lang="zh-TW" altLang="en-US"/>
          </a:p>
        </p:txBody>
      </p:sp>
      <p:pic>
        <p:nvPicPr>
          <p:cNvPr id="5" name="圖片 4" descr="118.PNG"/>
          <p:cNvPicPr>
            <a:picLocks noChangeAspect="1"/>
          </p:cNvPicPr>
          <p:nvPr/>
        </p:nvPicPr>
        <p:blipFill>
          <a:blip r:embed="rId2" cstate="print"/>
          <a:stretch>
            <a:fillRect/>
          </a:stretch>
        </p:blipFill>
        <p:spPr>
          <a:xfrm>
            <a:off x="1691680" y="2348880"/>
            <a:ext cx="5544616" cy="4209118"/>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a:xfrm>
            <a:off x="457200" y="1600200"/>
            <a:ext cx="8229600" cy="4997152"/>
          </a:xfrm>
        </p:spPr>
        <p:txBody>
          <a:bodyPr>
            <a:normAutofit fontScale="62500" lnSpcReduction="20000"/>
          </a:bodyPr>
          <a:lstStyle/>
          <a:p>
            <a:r>
              <a:rPr lang="en-US" altLang="zh-TW" dirty="0" smtClean="0"/>
              <a:t>adopting  an  adaptive </a:t>
            </a:r>
            <a:r>
              <a:rPr lang="en-US" altLang="zh-TW" dirty="0" err="1" smtClean="0"/>
              <a:t>steganography</a:t>
            </a:r>
            <a:r>
              <a:rPr lang="en-US" altLang="zh-TW" dirty="0" smtClean="0"/>
              <a:t> scheme to embed different size of secret data  in speech  stream  according  to  the  smoothness  of  speech  block.</a:t>
            </a:r>
          </a:p>
          <a:p>
            <a:endParaRPr lang="en-US" altLang="zh-TW" dirty="0" smtClean="0"/>
          </a:p>
          <a:p>
            <a:r>
              <a:rPr lang="en-US" altLang="zh-TW" dirty="0" smtClean="0"/>
              <a:t>Compared with LSB method at the same hiding capacity, our proposed  scheme  could  achieve  much  better  speech  </a:t>
            </a:r>
            <a:r>
              <a:rPr lang="en-US" altLang="zh-TW" dirty="0" err="1" smtClean="0"/>
              <a:t>quality,revealing</a:t>
            </a:r>
            <a:r>
              <a:rPr lang="en-US" altLang="zh-TW" dirty="0" smtClean="0"/>
              <a:t>   the   sufficient   capacity   and   superior   </a:t>
            </a:r>
            <a:r>
              <a:rPr lang="en-US" altLang="zh-TW" dirty="0" err="1" smtClean="0"/>
              <a:t>security.Specifically</a:t>
            </a:r>
            <a:r>
              <a:rPr lang="en-US" altLang="zh-TW" dirty="0" smtClean="0"/>
              <a:t>,  around  7.5  kbps  of  secret  information  could  be embedded while the degradation of the MOS-LQO value is less than 0.5. </a:t>
            </a:r>
          </a:p>
          <a:p>
            <a:endParaRPr lang="en-US" altLang="zh-TW" dirty="0" smtClean="0"/>
          </a:p>
          <a:p>
            <a:r>
              <a:rPr lang="en-US" altLang="zh-TW" dirty="0" smtClean="0"/>
              <a:t>Besides,  compared  with  the  vulnerable  security  of  LSB method,  They  proposed  method  could  substantially  evade  the current </a:t>
            </a:r>
            <a:r>
              <a:rPr lang="en-US" altLang="zh-TW" dirty="0" err="1" smtClean="0"/>
              <a:t>steganalysis</a:t>
            </a:r>
            <a:r>
              <a:rPr lang="en-US" altLang="zh-TW" dirty="0" smtClean="0"/>
              <a:t> like RS detection.  </a:t>
            </a:r>
          </a:p>
          <a:p>
            <a:endParaRPr lang="en-US" altLang="zh-TW" dirty="0" smtClean="0"/>
          </a:p>
          <a:p>
            <a:r>
              <a:rPr lang="en-US" altLang="zh-TW" dirty="0" smtClean="0"/>
              <a:t>Depending   on   required   application background,   the proposed   algorithm   determines   the   tradeoff   between   the embedding  capacity  and  the degradation of speech  quality  by selecting  the  appropriate  parameters  of  block  length,  and the overflow threshold. </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16</a:t>
            </a:fld>
            <a:endParaRPr lang="zh-TW"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References</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smtClean="0"/>
              <a:t>ADPCM</a:t>
            </a:r>
          </a:p>
          <a:p>
            <a:pPr lvl="1"/>
            <a:r>
              <a:rPr lang="en-US" altLang="zh-TW" dirty="0" smtClean="0">
                <a:hlinkClick r:id="rId2"/>
              </a:rPr>
              <a:t>http://eager.pixnet.net/blog/post/670161-%5B%E8%BD%89%E9%8C%84%5Dadpcm</a:t>
            </a:r>
            <a:endParaRPr lang="en-US" altLang="zh-TW" dirty="0" smtClean="0"/>
          </a:p>
          <a:p>
            <a:r>
              <a:rPr lang="zh-TW" altLang="zh-TW" dirty="0" smtClean="0"/>
              <a:t>M-sequenc</a:t>
            </a:r>
            <a:r>
              <a:rPr lang="zh-TW" altLang="zh-TW" dirty="0" smtClean="0"/>
              <a:t>e</a:t>
            </a:r>
            <a:endParaRPr lang="en-US" altLang="zh-TW" dirty="0" smtClean="0"/>
          </a:p>
          <a:p>
            <a:pPr lvl="1"/>
            <a:r>
              <a:rPr lang="en-US" altLang="zh-TW" dirty="0" smtClean="0">
                <a:hlinkClick r:id="rId3"/>
              </a:rPr>
              <a:t>http://zh.wikipedia.org/wiki/M-sequence</a:t>
            </a:r>
            <a:endParaRPr lang="zh-TW" altLang="zh-TW" dirty="0" smtClean="0"/>
          </a:p>
          <a:p>
            <a:r>
              <a:rPr lang="en-US" altLang="zh-TW" dirty="0" smtClean="0">
                <a:hlinkClick r:id="rId4"/>
              </a:rPr>
              <a:t>B</a:t>
            </a:r>
            <a:r>
              <a:rPr lang="en-US" altLang="zh-TW" dirty="0" smtClean="0">
                <a:hlinkClick r:id="rId4"/>
              </a:rPr>
              <a:t>. Xiao, Y. Huang."Modeling an  optimizing of the information hiding communication system over streaming   </a:t>
            </a:r>
            <a:r>
              <a:rPr lang="en-US" altLang="zh-TW" dirty="0" err="1" smtClean="0">
                <a:hlinkClick r:id="rId4"/>
              </a:rPr>
              <a:t>media,"Journal</a:t>
            </a:r>
            <a:r>
              <a:rPr lang="en-US" altLang="zh-TW" dirty="0" smtClean="0">
                <a:hlinkClick r:id="rId4"/>
              </a:rPr>
              <a:t>   of   </a:t>
            </a:r>
            <a:r>
              <a:rPr lang="en-US" altLang="zh-TW" dirty="0" err="1" smtClean="0">
                <a:hlinkClick r:id="rId4"/>
              </a:rPr>
              <a:t>Xidian</a:t>
            </a:r>
            <a:r>
              <a:rPr lang="en-US" altLang="zh-TW" dirty="0" smtClean="0">
                <a:hlinkClick r:id="rId4"/>
              </a:rPr>
              <a:t> University, Chinese, 2008, Vol35,University, Chinese, 2008, </a:t>
            </a:r>
            <a:r>
              <a:rPr lang="en-US" altLang="zh-TW" dirty="0" smtClean="0">
                <a:hlinkClick r:id="rId4"/>
              </a:rPr>
              <a:t>Vol</a:t>
            </a:r>
            <a:r>
              <a:rPr lang="en-US" altLang="zh-TW" dirty="0" smtClean="0"/>
              <a:t>3</a:t>
            </a:r>
          </a:p>
          <a:p>
            <a:endParaRPr lang="en-US" altLang="zh-TW" dirty="0" smtClean="0"/>
          </a:p>
          <a:p>
            <a:endParaRPr lang="en-US" altLang="zh-TW" dirty="0" smtClean="0"/>
          </a:p>
          <a:p>
            <a:endParaRPr lang="en-US" altLang="zh-TW" dirty="0" smtClean="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17</a:t>
            </a:fld>
            <a:endParaRPr lang="zh-TW"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lstStyle/>
          <a:p>
            <a:r>
              <a:rPr lang="en-US" altLang="zh-TW" dirty="0" smtClean="0"/>
              <a:t>Introduce</a:t>
            </a:r>
          </a:p>
          <a:p>
            <a:r>
              <a:rPr lang="en-US" altLang="zh-TW" dirty="0" smtClean="0"/>
              <a:t>Related works</a:t>
            </a:r>
            <a:endParaRPr lang="en-US" altLang="zh-TW" dirty="0" smtClean="0"/>
          </a:p>
          <a:p>
            <a:r>
              <a:rPr lang="en-US" altLang="zh-TW" dirty="0" smtClean="0"/>
              <a:t>Adaptive </a:t>
            </a:r>
            <a:r>
              <a:rPr lang="en-US" altLang="zh-TW" dirty="0" err="1" smtClean="0"/>
              <a:t>steganography</a:t>
            </a:r>
            <a:r>
              <a:rPr lang="en-US" altLang="zh-TW" dirty="0" smtClean="0"/>
              <a:t> in </a:t>
            </a:r>
            <a:r>
              <a:rPr lang="en-US" altLang="zh-TW" dirty="0" smtClean="0"/>
              <a:t>VOIP</a:t>
            </a:r>
          </a:p>
          <a:p>
            <a:r>
              <a:rPr lang="en-US" altLang="zh-TW" dirty="0" smtClean="0"/>
              <a:t>Experimental results and analysis</a:t>
            </a:r>
            <a:endParaRPr lang="en-US" altLang="zh-TW" dirty="0" smtClean="0"/>
          </a:p>
          <a:p>
            <a:r>
              <a:rPr lang="en-US" altLang="zh-TW" dirty="0" smtClean="0"/>
              <a:t>Conclusion</a:t>
            </a:r>
          </a:p>
          <a:p>
            <a:r>
              <a:rPr lang="en-US" altLang="zh-TW" dirty="0" smtClean="0"/>
              <a:t>References</a:t>
            </a:r>
            <a:endParaRPr lang="en-US" altLang="zh-TW" dirty="0" smtClean="0"/>
          </a:p>
          <a:p>
            <a:endParaRPr lang="en-US" altLang="zh-TW" dirty="0" smtClean="0"/>
          </a:p>
          <a:p>
            <a:endParaRPr lang="zh-TW" altLang="en-US" dirty="0"/>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2</a:t>
            </a:fld>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Introduce</a:t>
            </a:r>
            <a:endParaRPr lang="zh-TW" altLang="en-US" dirty="0"/>
          </a:p>
        </p:txBody>
      </p:sp>
      <p:sp>
        <p:nvSpPr>
          <p:cNvPr id="3" name="內容版面配置區 2"/>
          <p:cNvSpPr>
            <a:spLocks noGrp="1"/>
          </p:cNvSpPr>
          <p:nvPr>
            <p:ph idx="1"/>
          </p:nvPr>
        </p:nvSpPr>
        <p:spPr/>
        <p:txBody>
          <a:bodyPr>
            <a:normAutofit fontScale="77500" lnSpcReduction="20000"/>
          </a:bodyPr>
          <a:lstStyle/>
          <a:p>
            <a:r>
              <a:rPr lang="en-US" altLang="zh-TW" dirty="0" smtClean="0"/>
              <a:t>This paper presents an adaptive </a:t>
            </a:r>
            <a:r>
              <a:rPr lang="en-US" altLang="zh-TW" dirty="0" err="1" smtClean="0"/>
              <a:t>steganography</a:t>
            </a:r>
            <a:r>
              <a:rPr lang="en-US" altLang="zh-TW" dirty="0" smtClean="0"/>
              <a:t> scheme that selects lower embedding bit  rate  in  the  flat  blocks, while  chooses  higher  embedding  bit </a:t>
            </a:r>
            <a:r>
              <a:rPr lang="en-US" altLang="zh-TW" dirty="0" smtClean="0"/>
              <a:t>rate  </a:t>
            </a:r>
            <a:r>
              <a:rPr lang="en-US" altLang="zh-TW" dirty="0" smtClean="0"/>
              <a:t>in  the  sharp  blocks</a:t>
            </a:r>
            <a:r>
              <a:rPr lang="en-US" altLang="zh-TW" dirty="0" smtClean="0"/>
              <a:t>.</a:t>
            </a:r>
          </a:p>
          <a:p>
            <a:endParaRPr lang="en-US" altLang="zh-TW" dirty="0" smtClean="0"/>
          </a:p>
          <a:p>
            <a:r>
              <a:rPr lang="en-US" altLang="zh-TW" dirty="0" smtClean="0"/>
              <a:t>They design  an  overflow judgment to guarantee the </a:t>
            </a:r>
            <a:r>
              <a:rPr lang="en-US" altLang="zh-TW" dirty="0" smtClean="0"/>
              <a:t>synchronous </a:t>
            </a:r>
            <a:r>
              <a:rPr lang="en-US" altLang="zh-TW" dirty="0" smtClean="0"/>
              <a:t>secret data </a:t>
            </a:r>
            <a:r>
              <a:rPr lang="en-US" altLang="zh-TW" dirty="0" err="1" smtClean="0"/>
              <a:t>transmission.the</a:t>
            </a:r>
            <a:r>
              <a:rPr lang="en-US" altLang="zh-TW" dirty="0" smtClean="0"/>
              <a:t> proposed adaptive scheme outperformed  the LSB and could evade RS </a:t>
            </a:r>
            <a:r>
              <a:rPr lang="en-US" altLang="zh-TW" dirty="0" err="1" smtClean="0"/>
              <a:t>steganalysis</a:t>
            </a:r>
            <a:r>
              <a:rPr lang="en-US" altLang="zh-TW" dirty="0" smtClean="0"/>
              <a:t>.</a:t>
            </a:r>
          </a:p>
          <a:p>
            <a:endParaRPr lang="en-US" altLang="zh-TW" dirty="0" smtClean="0"/>
          </a:p>
          <a:p>
            <a:r>
              <a:rPr lang="en-US" altLang="zh-TW" dirty="0" smtClean="0"/>
              <a:t>This proposed scheme is efficient, simple and can be used in real-time VoIP network with high hiding capacity.</a:t>
            </a:r>
            <a:endParaRPr lang="zh-TW" altLang="en-US" dirty="0"/>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3</a:t>
            </a:fld>
            <a:endParaRPr lang="zh-TW"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 </a:t>
            </a:r>
            <a:r>
              <a:rPr lang="en-US" altLang="zh-TW" dirty="0" smtClean="0"/>
              <a:t>Related works</a:t>
            </a:r>
            <a:endParaRPr lang="zh-TW" altLang="en-US" dirty="0"/>
          </a:p>
        </p:txBody>
      </p:sp>
      <p:sp>
        <p:nvSpPr>
          <p:cNvPr id="3" name="內容版面配置區 2"/>
          <p:cNvSpPr>
            <a:spLocks noGrp="1"/>
          </p:cNvSpPr>
          <p:nvPr>
            <p:ph idx="1"/>
          </p:nvPr>
        </p:nvSpPr>
        <p:spPr/>
        <p:txBody>
          <a:bodyPr/>
          <a:lstStyle/>
          <a:p>
            <a:r>
              <a:rPr lang="en-US" altLang="zh-TW" dirty="0" smtClean="0"/>
              <a:t>DPCM: Differential PCM</a:t>
            </a:r>
          </a:p>
          <a:p>
            <a:r>
              <a:rPr lang="en-US" altLang="zh-TW" dirty="0" smtClean="0"/>
              <a:t>ADPCM: Adaptive DPCM</a:t>
            </a:r>
          </a:p>
          <a:p>
            <a:r>
              <a:rPr lang="en-US" altLang="zh-TW" dirty="0" smtClean="0"/>
              <a:t>M-sequence (Maximum </a:t>
            </a:r>
            <a:r>
              <a:rPr lang="en-US" altLang="zh-TW" dirty="0" smtClean="0"/>
              <a:t>length </a:t>
            </a:r>
            <a:r>
              <a:rPr lang="en-US" altLang="zh-TW" dirty="0" smtClean="0"/>
              <a:t>sequence)</a:t>
            </a:r>
            <a:r>
              <a:rPr lang="en-US" altLang="zh-TW" dirty="0" smtClean="0"/>
              <a:t> :</a:t>
            </a:r>
            <a:endParaRPr lang="en-US" altLang="zh-TW" dirty="0" smtClean="0"/>
          </a:p>
          <a:p>
            <a:pPr lvl="1"/>
            <a:r>
              <a:rPr lang="en-US" altLang="zh-TW" dirty="0" smtClean="0"/>
              <a:t>LFSR(</a:t>
            </a:r>
            <a:r>
              <a:rPr lang="en-US" altLang="zh-TW" b="1" dirty="0" smtClean="0"/>
              <a:t>linear-feedback shift </a:t>
            </a:r>
            <a:r>
              <a:rPr lang="en-US" altLang="zh-TW" b="1" dirty="0" smtClean="0"/>
              <a:t>register)</a:t>
            </a:r>
            <a:endParaRPr lang="en-US" altLang="zh-TW" dirty="0" smtClean="0"/>
          </a:p>
          <a:p>
            <a:endParaRPr lang="en-US" altLang="zh-TW" dirty="0" smtClean="0"/>
          </a:p>
          <a:p>
            <a:endParaRPr lang="en-US" altLang="zh-TW" dirty="0" smtClean="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4</a:t>
            </a:fld>
            <a:endParaRPr lang="zh-TW"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Adaptive </a:t>
            </a:r>
            <a:r>
              <a:rPr lang="en-US" altLang="zh-TW" dirty="0" err="1" smtClean="0"/>
              <a:t>steganography</a:t>
            </a:r>
            <a:r>
              <a:rPr lang="en-US" altLang="zh-TW" dirty="0" smtClean="0"/>
              <a:t> in </a:t>
            </a:r>
            <a:r>
              <a:rPr lang="en-US" altLang="zh-TW" dirty="0" smtClean="0"/>
              <a:t>VOIP</a:t>
            </a:r>
            <a:endParaRPr lang="zh-TW" altLang="en-US" dirty="0"/>
          </a:p>
        </p:txBody>
      </p:sp>
      <p:sp>
        <p:nvSpPr>
          <p:cNvPr id="3" name="內容版面配置區 2"/>
          <p:cNvSpPr>
            <a:spLocks noGrp="1"/>
          </p:cNvSpPr>
          <p:nvPr>
            <p:ph idx="1"/>
          </p:nvPr>
        </p:nvSpPr>
        <p:spPr/>
        <p:txBody>
          <a:bodyPr>
            <a:normAutofit/>
          </a:bodyPr>
          <a:lstStyle/>
          <a:p>
            <a:r>
              <a:rPr lang="en-US" altLang="zh-TW" dirty="0" smtClean="0"/>
              <a:t>The model of covert communication based on </a:t>
            </a:r>
            <a:r>
              <a:rPr lang="en-US" altLang="zh-TW" dirty="0" smtClean="0"/>
              <a:t>VoIP</a:t>
            </a:r>
          </a:p>
          <a:p>
            <a:r>
              <a:rPr lang="en-US" altLang="zh-TW" dirty="0" smtClean="0"/>
              <a:t>Embedding algorithm</a:t>
            </a:r>
          </a:p>
          <a:p>
            <a:pPr lvl="1"/>
            <a:r>
              <a:rPr lang="en-US" altLang="zh-TW" dirty="0" smtClean="0"/>
              <a:t>Block division rule</a:t>
            </a:r>
          </a:p>
          <a:p>
            <a:pPr lvl="1"/>
            <a:r>
              <a:rPr lang="en-US" altLang="zh-TW" dirty="0" smtClean="0"/>
              <a:t>Adaptive </a:t>
            </a:r>
            <a:r>
              <a:rPr lang="en-US" altLang="zh-TW" dirty="0" smtClean="0"/>
              <a:t>embedding  </a:t>
            </a:r>
            <a:r>
              <a:rPr lang="en-US" altLang="zh-TW" dirty="0" smtClean="0"/>
              <a:t>scheme </a:t>
            </a:r>
            <a:r>
              <a:rPr lang="en-US" altLang="zh-TW" dirty="0" smtClean="0"/>
              <a:t>based on the smoothness </a:t>
            </a:r>
            <a:r>
              <a:rPr lang="en-US" altLang="zh-TW" dirty="0" smtClean="0"/>
              <a:t>of the block.</a:t>
            </a:r>
          </a:p>
          <a:p>
            <a:pPr lvl="1"/>
            <a:r>
              <a:rPr lang="en-US" altLang="zh-TW" dirty="0" smtClean="0"/>
              <a:t>Overflow </a:t>
            </a:r>
            <a:r>
              <a:rPr lang="en-US" altLang="zh-TW" dirty="0" smtClean="0"/>
              <a:t>judgment</a:t>
            </a:r>
            <a:endParaRPr lang="en-US" altLang="zh-TW" dirty="0" smtClean="0"/>
          </a:p>
          <a:p>
            <a:r>
              <a:rPr lang="en-US" altLang="zh-TW" dirty="0" smtClean="0"/>
              <a:t>Retrieving algorithm</a:t>
            </a:r>
            <a:endParaRPr lang="zh-TW" altLang="en-US" dirty="0" smtClean="0"/>
          </a:p>
          <a:p>
            <a:endParaRPr lang="en-US" altLang="zh-TW" dirty="0" smtClean="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5</a:t>
            </a:fld>
            <a:endParaRPr lang="zh-TW"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Adaptive </a:t>
            </a:r>
            <a:r>
              <a:rPr lang="en-US" altLang="zh-TW" dirty="0" err="1" smtClean="0"/>
              <a:t>steganography</a:t>
            </a:r>
            <a:r>
              <a:rPr lang="en-US" altLang="zh-TW" dirty="0" smtClean="0"/>
              <a:t> in </a:t>
            </a:r>
            <a:r>
              <a:rPr lang="en-US" altLang="zh-TW" dirty="0" smtClean="0"/>
              <a:t>VOIP(cont.)</a:t>
            </a:r>
            <a:endParaRPr lang="zh-TW" altLang="en-US" dirty="0"/>
          </a:p>
        </p:txBody>
      </p:sp>
      <p:sp>
        <p:nvSpPr>
          <p:cNvPr id="3" name="內容版面配置區 2"/>
          <p:cNvSpPr>
            <a:spLocks noGrp="1"/>
          </p:cNvSpPr>
          <p:nvPr>
            <p:ph idx="1"/>
          </p:nvPr>
        </p:nvSpPr>
        <p:spPr/>
        <p:txBody>
          <a:bodyPr/>
          <a:lstStyle/>
          <a:p>
            <a:r>
              <a:rPr lang="en-US" altLang="zh-TW" dirty="0" smtClean="0"/>
              <a:t>The model of covert communication based on VoIP</a:t>
            </a:r>
          </a:p>
          <a:p>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6</a:t>
            </a:fld>
            <a:endParaRPr lang="zh-TW" altLang="en-US"/>
          </a:p>
        </p:txBody>
      </p:sp>
      <p:pic>
        <p:nvPicPr>
          <p:cNvPr id="5" name="圖片 4" descr="架構.PNG"/>
          <p:cNvPicPr>
            <a:picLocks noChangeAspect="1"/>
          </p:cNvPicPr>
          <p:nvPr/>
        </p:nvPicPr>
        <p:blipFill>
          <a:blip r:embed="rId2" cstate="print"/>
          <a:stretch>
            <a:fillRect/>
          </a:stretch>
        </p:blipFill>
        <p:spPr>
          <a:xfrm>
            <a:off x="1115616" y="2780928"/>
            <a:ext cx="7192772" cy="367240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Adaptive </a:t>
            </a:r>
            <a:r>
              <a:rPr lang="en-US" altLang="zh-TW" dirty="0" err="1" smtClean="0"/>
              <a:t>steganography</a:t>
            </a:r>
            <a:r>
              <a:rPr lang="en-US" altLang="zh-TW" dirty="0" smtClean="0"/>
              <a:t> in VOIP(cont.)</a:t>
            </a:r>
            <a:endParaRPr lang="zh-TW" altLang="en-US" dirty="0"/>
          </a:p>
        </p:txBody>
      </p:sp>
      <p:sp>
        <p:nvSpPr>
          <p:cNvPr id="3" name="內容版面配置區 2"/>
          <p:cNvSpPr>
            <a:spLocks noGrp="1"/>
          </p:cNvSpPr>
          <p:nvPr>
            <p:ph idx="1"/>
          </p:nvPr>
        </p:nvSpPr>
        <p:spPr/>
        <p:txBody>
          <a:bodyPr/>
          <a:lstStyle/>
          <a:p>
            <a:r>
              <a:rPr lang="en-US" altLang="zh-TW" dirty="0" smtClean="0"/>
              <a:t>Embedding algorithm</a:t>
            </a:r>
          </a:p>
          <a:p>
            <a:pPr lvl="1"/>
            <a:r>
              <a:rPr lang="en-US" altLang="zh-TW" dirty="0" smtClean="0"/>
              <a:t>Block division rule</a:t>
            </a:r>
          </a:p>
          <a:p>
            <a:pPr>
              <a:buNone/>
            </a:pP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7</a:t>
            </a:fld>
            <a:endParaRPr lang="zh-TW" altLang="en-US"/>
          </a:p>
        </p:txBody>
      </p:sp>
      <p:pic>
        <p:nvPicPr>
          <p:cNvPr id="5" name="圖片 4" descr="04.PNG"/>
          <p:cNvPicPr>
            <a:picLocks noChangeAspect="1"/>
          </p:cNvPicPr>
          <p:nvPr/>
        </p:nvPicPr>
        <p:blipFill>
          <a:blip r:embed="rId2" cstate="print"/>
          <a:stretch>
            <a:fillRect/>
          </a:stretch>
        </p:blipFill>
        <p:spPr>
          <a:xfrm>
            <a:off x="1619672" y="3356992"/>
            <a:ext cx="5868219" cy="216247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Adaptive </a:t>
            </a:r>
            <a:r>
              <a:rPr lang="en-US" altLang="zh-TW" dirty="0" err="1" smtClean="0"/>
              <a:t>steganography</a:t>
            </a:r>
            <a:r>
              <a:rPr lang="en-US" altLang="zh-TW" dirty="0" smtClean="0"/>
              <a:t> in VOIP(cont.)</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8</a:t>
            </a:fld>
            <a:endParaRPr lang="zh-TW" altLang="en-US"/>
          </a:p>
        </p:txBody>
      </p:sp>
      <p:sp>
        <p:nvSpPr>
          <p:cNvPr id="10" name="內容版面配置區 9"/>
          <p:cNvSpPr>
            <a:spLocks noGrp="1"/>
          </p:cNvSpPr>
          <p:nvPr>
            <p:ph idx="1"/>
          </p:nvPr>
        </p:nvSpPr>
        <p:spPr/>
        <p:txBody>
          <a:bodyPr/>
          <a:lstStyle/>
          <a:p>
            <a:r>
              <a:rPr lang="en-US" altLang="zh-TW" dirty="0" smtClean="0"/>
              <a:t>Embedding algorithm</a:t>
            </a:r>
          </a:p>
          <a:p>
            <a:pPr lvl="1"/>
            <a:r>
              <a:rPr lang="en-US" altLang="zh-TW" dirty="0" smtClean="0"/>
              <a:t>Adaptive </a:t>
            </a:r>
            <a:r>
              <a:rPr lang="en-US" altLang="zh-TW" dirty="0" smtClean="0"/>
              <a:t>embedding  scheme based on </a:t>
            </a:r>
            <a:r>
              <a:rPr lang="en-US" altLang="zh-TW" dirty="0" smtClean="0"/>
              <a:t>the</a:t>
            </a:r>
            <a:r>
              <a:rPr lang="en-US" altLang="zh-TW" dirty="0" smtClean="0"/>
              <a:t> smoothness of the block.</a:t>
            </a:r>
            <a:endParaRPr lang="zh-TW" altLang="en-US" dirty="0"/>
          </a:p>
        </p:txBody>
      </p:sp>
      <p:pic>
        <p:nvPicPr>
          <p:cNvPr id="12" name="圖片 11" descr="11.PNG"/>
          <p:cNvPicPr>
            <a:picLocks noChangeAspect="1"/>
          </p:cNvPicPr>
          <p:nvPr/>
        </p:nvPicPr>
        <p:blipFill>
          <a:blip r:embed="rId2" cstate="print"/>
          <a:stretch>
            <a:fillRect/>
          </a:stretch>
        </p:blipFill>
        <p:spPr>
          <a:xfrm>
            <a:off x="971600" y="3212976"/>
            <a:ext cx="5849392" cy="927978"/>
          </a:xfrm>
          <a:prstGeom prst="rect">
            <a:avLst/>
          </a:prstGeom>
        </p:spPr>
      </p:pic>
      <p:pic>
        <p:nvPicPr>
          <p:cNvPr id="13" name="圖片 12" descr="22.PNG"/>
          <p:cNvPicPr>
            <a:picLocks noChangeAspect="1"/>
          </p:cNvPicPr>
          <p:nvPr/>
        </p:nvPicPr>
        <p:blipFill>
          <a:blip r:embed="rId3" cstate="print"/>
          <a:stretch>
            <a:fillRect/>
          </a:stretch>
        </p:blipFill>
        <p:spPr>
          <a:xfrm>
            <a:off x="1187624" y="4221088"/>
            <a:ext cx="5838096" cy="16000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Adaptive </a:t>
            </a:r>
            <a:r>
              <a:rPr lang="en-US" altLang="zh-TW" dirty="0" err="1" smtClean="0"/>
              <a:t>steganography</a:t>
            </a:r>
            <a:r>
              <a:rPr lang="en-US" altLang="zh-TW" dirty="0" smtClean="0"/>
              <a:t> in VOIP(cont.)</a:t>
            </a:r>
            <a:endParaRPr lang="zh-TW" altLang="en-US" dirty="0"/>
          </a:p>
        </p:txBody>
      </p:sp>
      <p:sp>
        <p:nvSpPr>
          <p:cNvPr id="3" name="內容版面配置區 2"/>
          <p:cNvSpPr>
            <a:spLocks noGrp="1"/>
          </p:cNvSpPr>
          <p:nvPr>
            <p:ph idx="1"/>
          </p:nvPr>
        </p:nvSpPr>
        <p:spPr/>
        <p:txBody>
          <a:bodyPr/>
          <a:lstStyle/>
          <a:p>
            <a:r>
              <a:rPr lang="en-US" altLang="zh-TW" dirty="0" smtClean="0"/>
              <a:t>Embedding algorithm</a:t>
            </a:r>
          </a:p>
          <a:p>
            <a:pPr lvl="1"/>
            <a:r>
              <a:rPr lang="en-US" altLang="zh-TW" dirty="0" smtClean="0"/>
              <a:t>Adaptive embedding  scheme based on the smoothness of the block.</a:t>
            </a:r>
            <a:endParaRPr lang="zh-TW" altLang="en-US" dirty="0" smtClean="0"/>
          </a:p>
          <a:p>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9</a:t>
            </a:fld>
            <a:endParaRPr lang="zh-TW" altLang="en-US"/>
          </a:p>
        </p:txBody>
      </p:sp>
      <p:pic>
        <p:nvPicPr>
          <p:cNvPr id="5" name="圖片 4" descr="33.PNG"/>
          <p:cNvPicPr>
            <a:picLocks noChangeAspect="1"/>
          </p:cNvPicPr>
          <p:nvPr/>
        </p:nvPicPr>
        <p:blipFill>
          <a:blip r:embed="rId2" cstate="print"/>
          <a:stretch>
            <a:fillRect/>
          </a:stretch>
        </p:blipFill>
        <p:spPr>
          <a:xfrm>
            <a:off x="1043608" y="3140968"/>
            <a:ext cx="5866667" cy="1676191"/>
          </a:xfrm>
          <a:prstGeom prst="rect">
            <a:avLst/>
          </a:prstGeom>
        </p:spPr>
      </p:pic>
      <p:pic>
        <p:nvPicPr>
          <p:cNvPr id="6" name="圖片 5" descr="1111.PNG"/>
          <p:cNvPicPr>
            <a:picLocks noChangeAspect="1"/>
          </p:cNvPicPr>
          <p:nvPr/>
        </p:nvPicPr>
        <p:blipFill>
          <a:blip r:embed="rId3" cstate="print"/>
          <a:stretch>
            <a:fillRect/>
          </a:stretch>
        </p:blipFill>
        <p:spPr>
          <a:xfrm>
            <a:off x="611560" y="5085184"/>
            <a:ext cx="7956376" cy="139293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714</TotalTime>
  <Words>546</Words>
  <Application>Microsoft Office PowerPoint</Application>
  <PresentationFormat>如螢幕大小 (4:3)</PresentationFormat>
  <Paragraphs>92</Paragraphs>
  <Slides>17</Slides>
  <Notes>1</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Office 佈景主題</vt:lpstr>
      <vt:lpstr>An Approach of Covert Communication Based on the Adaptive Steganography Scheme on Voice over IP </vt:lpstr>
      <vt:lpstr>Outline</vt:lpstr>
      <vt:lpstr>Introduce</vt:lpstr>
      <vt:lpstr> Related works</vt:lpstr>
      <vt:lpstr>Adaptive steganography in VOIP</vt:lpstr>
      <vt:lpstr>Adaptive steganography in VOIP(cont.)</vt:lpstr>
      <vt:lpstr>Adaptive steganography in VOIP(cont.)</vt:lpstr>
      <vt:lpstr>Adaptive steganography in VOIP(cont.)</vt:lpstr>
      <vt:lpstr>Adaptive steganography in VOIP(cont.)</vt:lpstr>
      <vt:lpstr>Adaptive steganography in VOIP(cont.)</vt:lpstr>
      <vt:lpstr>Experimental results and analysis</vt:lpstr>
      <vt:lpstr>Experimental results and analysis(cont.)</vt:lpstr>
      <vt:lpstr>Experimental results and analysis(cont.)</vt:lpstr>
      <vt:lpstr>Experimental results and analysis(cont.)</vt:lpstr>
      <vt:lpstr>Experimental results and analysis(cont.)</vt:lpstr>
      <vt:lpstr>Conclusion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Approach of Covert Communication Based on the Adaptive Steganography Scheme on Voice over IP </dc:title>
  <dc:creator>Nillson</dc:creator>
  <cp:lastModifiedBy>Nillson</cp:lastModifiedBy>
  <cp:revision>64</cp:revision>
  <dcterms:created xsi:type="dcterms:W3CDTF">2014-01-06T06:22:57Z</dcterms:created>
  <dcterms:modified xsi:type="dcterms:W3CDTF">2014-01-06T18:29:23Z</dcterms:modified>
</cp:coreProperties>
</file>